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858000" cy="9144000"/>
  <p:embeddedFontLst>
    <p:embeddedFont>
      <p:font typeface="DM Sans Medium"/>
      <p:regular r:id="rId18"/>
      <p:bold r:id="rId19"/>
      <p:italic r:id="rId20"/>
      <p:boldItalic r:id="rId21"/>
    </p:embeddedFont>
    <p:embeddedFont>
      <p:font typeface="Merriweather"/>
      <p:regular r:id="rId22"/>
      <p:bold r:id="rId23"/>
      <p:italic r:id="rId24"/>
      <p:boldItalic r:id="rId25"/>
    </p:embeddedFont>
    <p:embeddedFont>
      <p:font typeface="DM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FC2344A-76DF-4EE7-A251-D629729932AC}">
  <a:tblStyle styleId="{9FC2344A-76DF-4EE7-A251-D629729932A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Medium-italic.fntdata"/><Relationship Id="rId22" Type="http://schemas.openxmlformats.org/officeDocument/2006/relationships/font" Target="fonts/Merriweather-regular.fntdata"/><Relationship Id="rId21" Type="http://schemas.openxmlformats.org/officeDocument/2006/relationships/font" Target="fonts/DMSansMedium-boldItalic.fntdata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DMSans-regular.fntdata"/><Relationship Id="rId25" Type="http://schemas.openxmlformats.org/officeDocument/2006/relationships/font" Target="fonts/Merriweather-boldItalic.fntdata"/><Relationship Id="rId28" Type="http://schemas.openxmlformats.org/officeDocument/2006/relationships/font" Target="fonts/DMSans-italic.fntdata"/><Relationship Id="rId27" Type="http://schemas.openxmlformats.org/officeDocument/2006/relationships/font" Target="fonts/DMSa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DM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DMSansMedium-bold.fntdata"/><Relationship Id="rId18" Type="http://schemas.openxmlformats.org/officeDocument/2006/relationships/font" Target="fonts/DMSans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0" Type="http://schemas.openxmlformats.org/officeDocument/2006/relationships/image" Target="../media/image2.png"/><Relationship Id="rId9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571500" y="1942207"/>
            <a:ext cx="11049000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D3540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Rajz projektmunka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295275" y="2635597"/>
            <a:ext cx="11601450" cy="962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Sokszorosítható Grafika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5619750" y="3978622"/>
            <a:ext cx="9525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571500" y="4588222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Készítették: </a:t>
            </a:r>
            <a:r>
              <a:rPr b="1" i="0" lang="en-US" sz="180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Klosz Kristóf</a:t>
            </a:r>
            <a:r>
              <a:rPr b="0" i="0" lang="en-US" sz="180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és </a:t>
            </a:r>
            <a:r>
              <a:rPr b="1" i="0" lang="en-US" sz="180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Siklódi Márk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30" name="Google Shape;23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1" name="Google Shape;23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2062162"/>
            <a:ext cx="5334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2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A grafikai műhely kellékei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2"/>
          <p:cNvSpPr/>
          <p:nvPr/>
        </p:nvSpPr>
        <p:spPr>
          <a:xfrm>
            <a:off x="571500" y="1238250"/>
            <a:ext cx="11049000" cy="28575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2"/>
          <p:cNvSpPr txBox="1"/>
          <p:nvPr/>
        </p:nvSpPr>
        <p:spPr>
          <a:xfrm>
            <a:off x="571500" y="2708374"/>
            <a:ext cx="5334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A sokszorosításhoz speciális környezetre és eszközökre van szükség: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235" name="Google Shape;23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0800" y="2176462"/>
            <a:ext cx="51054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2"/>
          <p:cNvSpPr txBox="1"/>
          <p:nvPr/>
        </p:nvSpPr>
        <p:spPr>
          <a:xfrm>
            <a:off x="876300" y="3589198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2"/>
          <p:cNvSpPr txBox="1"/>
          <p:nvPr/>
        </p:nvSpPr>
        <p:spPr>
          <a:xfrm>
            <a:off x="952500" y="3588246"/>
            <a:ext cx="4953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Festékhenger:</a:t>
            </a: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A festék egyenletes felviteléhez.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2"/>
          <p:cNvSpPr txBox="1"/>
          <p:nvPr/>
        </p:nvSpPr>
        <p:spPr>
          <a:xfrm>
            <a:off x="876300" y="3924359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2"/>
          <p:cNvSpPr txBox="1"/>
          <p:nvPr/>
        </p:nvSpPr>
        <p:spPr>
          <a:xfrm>
            <a:off x="952500" y="3923407"/>
            <a:ext cx="4953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Nyomdafesték:</a:t>
            </a: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Sűrű, olajos bázisú paszta.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2"/>
          <p:cNvSpPr txBox="1"/>
          <p:nvPr/>
        </p:nvSpPr>
        <p:spPr>
          <a:xfrm>
            <a:off x="876300" y="4259520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2"/>
          <p:cNvSpPr txBox="1"/>
          <p:nvPr/>
        </p:nvSpPr>
        <p:spPr>
          <a:xfrm>
            <a:off x="952500" y="4258567"/>
            <a:ext cx="4953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Prés:</a:t>
            </a: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Lehet kézi dörzsölésű vagy mechanikus.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2"/>
          <p:cNvSpPr txBox="1"/>
          <p:nvPr/>
        </p:nvSpPr>
        <p:spPr>
          <a:xfrm>
            <a:off x="876300" y="4594681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2"/>
          <p:cNvSpPr txBox="1"/>
          <p:nvPr/>
        </p:nvSpPr>
        <p:spPr>
          <a:xfrm>
            <a:off x="952500" y="4593728"/>
            <a:ext cx="4953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Grafikai papír:</a:t>
            </a: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Magas pamuttartalmú, nedvszívó lapok.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48" name="Google Shape;24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3"/>
          <p:cNvSpPr txBox="1"/>
          <p:nvPr/>
        </p:nvSpPr>
        <p:spPr>
          <a:xfrm>
            <a:off x="295275" y="1075432"/>
            <a:ext cx="11601450" cy="714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Köszönjük a figyelmet!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250" name="Google Shape;25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5020419"/>
            <a:ext cx="11049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3"/>
          <p:cNvSpPr txBox="1"/>
          <p:nvPr/>
        </p:nvSpPr>
        <p:spPr>
          <a:xfrm>
            <a:off x="571500" y="3549997"/>
            <a:ext cx="11049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Klosz Kristóf &amp; Siklódi Márk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4" name="Google Shape;9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2062162"/>
            <a:ext cx="5334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Művészi sokszorosítás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571500" y="1238250"/>
            <a:ext cx="11049000" cy="28575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571500" y="2717899"/>
            <a:ext cx="5334000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A grafika azon ága, ahol a művész egy </a:t>
            </a:r>
            <a:r>
              <a:rPr b="1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nyomódúcot</a:t>
            </a: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(mátrixot) készít, amiről több, egymással megegyező levonat készíthető.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98" name="Google Shape;9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0800" y="2176462"/>
            <a:ext cx="51054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876300" y="3933884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952500" y="3932932"/>
            <a:ext cx="4953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Minden levonat </a:t>
            </a:r>
            <a:r>
              <a:rPr b="1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eredeti műalkotásnak</a:t>
            </a: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számít.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876300" y="4269045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952500" y="4268092"/>
            <a:ext cx="4953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A művész számozza és aláírja a példányokat.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876300" y="4604206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952500" y="4603253"/>
            <a:ext cx="4953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Lehetővé teszi a művészet szélesebb körű terjesztését.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9" name="Google Shape;10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0" name="Google Shape;11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824037"/>
            <a:ext cx="5334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A technika története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571500" y="1238250"/>
            <a:ext cx="11049000" cy="28575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13" name="Google Shape;11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0" y="1938337"/>
            <a:ext cx="51054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6286500" y="2363688"/>
            <a:ext cx="5334000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A sokszorosítás igénye már az ókorban megjelent (pecsétnyomók), de a valódi áttörést a papír és a könyvnyomtatás hozta meg.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6591300" y="3579673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6667500" y="3578721"/>
            <a:ext cx="4953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Kína:</a:t>
            </a: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Az első fatáblás nyomatok (8. század).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6591300" y="3914834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6667500" y="3913882"/>
            <a:ext cx="4953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Európa:</a:t>
            </a: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A 15. században terjedt el a fametszet.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6591300" y="4249995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6667500" y="4249042"/>
            <a:ext cx="4953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Gutenberg:</a:t>
            </a: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A mozgatható betűs nyomtatás forradalma.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6591300" y="4920317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6667500" y="4919364"/>
            <a:ext cx="4953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Reneszánsz:</a:t>
            </a: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Dürer és Rembrandt emelték művészi szintre a technikát.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7" name="Google Shape;1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8" name="Google Shape;12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913757"/>
            <a:ext cx="2619375" cy="2106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9" name="Google Shape;12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81375" y="2913757"/>
            <a:ext cx="2619375" cy="2106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0" name="Google Shape;13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91250" y="2913757"/>
            <a:ext cx="2619375" cy="2106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1" name="Google Shape;13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01125" y="2913757"/>
            <a:ext cx="2619375" cy="210681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Grafikai eljárások csoportosítása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571500" y="1238250"/>
            <a:ext cx="11049000" cy="28575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34" name="Google Shape;134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90687" y="3161407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6"/>
          <p:cNvSpPr txBox="1"/>
          <p:nvPr/>
        </p:nvSpPr>
        <p:spPr>
          <a:xfrm>
            <a:off x="766048" y="3685282"/>
            <a:ext cx="2230278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Magasnyomás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819150" y="4132957"/>
            <a:ext cx="2124075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A dúc kiemelkedő részei adják a képet (pl. linómetszet).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37" name="Google Shape;137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76750" y="3161407"/>
            <a:ext cx="42862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/>
          <p:nvPr/>
        </p:nvSpPr>
        <p:spPr>
          <a:xfrm>
            <a:off x="3575923" y="3685282"/>
            <a:ext cx="2230278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Mélynyomás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3629025" y="4132957"/>
            <a:ext cx="2124075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A dúcba karcolt árkokba kerül a festék (pl. rézkarc).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40" name="Google Shape;140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86625" y="3161407"/>
            <a:ext cx="42862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6"/>
          <p:cNvSpPr txBox="1"/>
          <p:nvPr/>
        </p:nvSpPr>
        <p:spPr>
          <a:xfrm>
            <a:off x="6385798" y="3685282"/>
            <a:ext cx="2230278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Síknyomás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6438900" y="4132957"/>
            <a:ext cx="2124075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A dúc felülete sík, kémiai eljáráson alapul (pl. litográfia).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43" name="Google Shape;143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144125" y="3161407"/>
            <a:ext cx="33337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6"/>
          <p:cNvSpPr txBox="1"/>
          <p:nvPr/>
        </p:nvSpPr>
        <p:spPr>
          <a:xfrm>
            <a:off x="9195673" y="3685282"/>
            <a:ext cx="2230278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Szitanyomás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9248775" y="4132957"/>
            <a:ext cx="2124075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A festéket egy sűrű szitán préselik át (stencilezés).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0" name="Google Shape;15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 rotWithShape="1">
          <a:blip r:embed="rId4">
            <a:alphaModFix/>
          </a:blip>
          <a:srcRect b="952" l="0" r="0" t="95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7"/>
          <p:cNvSpPr txBox="1"/>
          <p:nvPr/>
        </p:nvSpPr>
        <p:spPr>
          <a:xfrm>
            <a:off x="571500" y="1590972"/>
            <a:ext cx="520065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Magasnyomás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571500" y="2467272"/>
            <a:ext cx="4953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A legrégebbi technika. A művész kivési azokat a részeket, amelyeknek </a:t>
            </a:r>
            <a:r>
              <a:rPr b="1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fehéren</a:t>
            </a: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kell maradniuk.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809625" y="3842444"/>
            <a:ext cx="4714875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1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"Ami megmarad, az nyomtat."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809625" y="4387155"/>
            <a:ext cx="4714875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Jellemzői: Erőteljes kontrasztok, rusztikus vonalvezetés.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0" name="Google Shape;16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1" name="Google Shape;16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062162"/>
            <a:ext cx="5334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Mélynyomás: A rézkarc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571500" y="1238250"/>
            <a:ext cx="11049000" cy="28575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64" name="Google Shape;16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0" y="2176462"/>
            <a:ext cx="51054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 txBox="1"/>
          <p:nvPr/>
        </p:nvSpPr>
        <p:spPr>
          <a:xfrm>
            <a:off x="6286500" y="2885479"/>
            <a:ext cx="5334000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A fémlemezt saválló alapozóval vonják be, majd tűvel belekarcolják a rajzot. A sav kimarja a fémet a karcolt helyeken.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6591300" y="4101465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6667500" y="4100512"/>
            <a:ext cx="4953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Finom, részletgazdag tónusok.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6591300" y="4436625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6667500" y="4435673"/>
            <a:ext cx="4953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Nagy nyomóerőt igényel (hengeres prés).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6591300" y="4771786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6667500" y="4770834"/>
            <a:ext cx="4953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Leghíresebb mestere: </a:t>
            </a:r>
            <a:r>
              <a:rPr b="1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Rembrandt</a:t>
            </a: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6" name="Google Shape;17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4">
            <a:alphaModFix/>
          </a:blip>
          <a:srcRect b="495" l="0" r="0" t="505"/>
          <a:stretch/>
        </p:blipFill>
        <p:spPr>
          <a:xfrm>
            <a:off x="6096000" y="0"/>
            <a:ext cx="6095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571500" y="1560611"/>
            <a:ext cx="520065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Síknyomás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571500" y="2436911"/>
            <a:ext cx="4953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A </a:t>
            </a:r>
            <a:r>
              <a:rPr b="1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litográfia</a:t>
            </a: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 (kőnyomat) a zsír és a víz kölcsönös taszításán alapul.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9"/>
          <p:cNvSpPr txBox="1"/>
          <p:nvPr/>
        </p:nvSpPr>
        <p:spPr>
          <a:xfrm>
            <a:off x="876300" y="3470136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952500" y="3469183"/>
            <a:ext cx="4572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Mészkőre rajzolnak zsíros krétával.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876300" y="3805297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952500" y="3804344"/>
            <a:ext cx="4572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A benedvesített kő csak a zsíros részeken veszi fel a festéket.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9"/>
          <p:cNvSpPr txBox="1"/>
          <p:nvPr/>
        </p:nvSpPr>
        <p:spPr>
          <a:xfrm>
            <a:off x="876300" y="4475618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952500" y="4474666"/>
            <a:ext cx="4572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Festői hatású, szabad vonalvezetést tesz lehetővé.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0" name="Google Shape;19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1" name="Google Shape;19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062162"/>
            <a:ext cx="5334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0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Szitanyomás: Modernitás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0"/>
          <p:cNvSpPr/>
          <p:nvPr/>
        </p:nvSpPr>
        <p:spPr>
          <a:xfrm>
            <a:off x="571500" y="1238250"/>
            <a:ext cx="11049000" cy="28575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94" name="Google Shape;19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0" y="2176462"/>
            <a:ext cx="51054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 txBox="1"/>
          <p:nvPr/>
        </p:nvSpPr>
        <p:spPr>
          <a:xfrm>
            <a:off x="6286500" y="2885479"/>
            <a:ext cx="5334000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Eredetileg ipari eljárás, de az 1960-as évek Pop Art mozgalma (Andy Warhol) beemelte a magas művészetbe.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6591300" y="4101465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0"/>
          <p:cNvSpPr txBox="1"/>
          <p:nvPr/>
        </p:nvSpPr>
        <p:spPr>
          <a:xfrm>
            <a:off x="6667500" y="4100512"/>
            <a:ext cx="4953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Élénk, tiszta színek.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0"/>
          <p:cNvSpPr txBox="1"/>
          <p:nvPr/>
        </p:nvSpPr>
        <p:spPr>
          <a:xfrm>
            <a:off x="6591300" y="4436625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6667500" y="4435673"/>
            <a:ext cx="4953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Sokféle anyagra nyomtatható (póló, fal, fém).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6591300" y="4771786"/>
            <a:ext cx="762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6667500" y="4770834"/>
            <a:ext cx="4953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34495E"/>
                </a:solidFill>
                <a:latin typeface="DM Sans"/>
                <a:ea typeface="DM Sans"/>
                <a:cs typeface="DM Sans"/>
                <a:sym typeface="DM Sans"/>
              </a:rPr>
              <a:t>Fotografikus sablonok használata is lehetséges.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6" name="Google Shape;20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1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Technikai jellemzők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571500" y="1238250"/>
            <a:ext cx="11049000" cy="28575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9" name="Google Shape;209;p21"/>
          <p:cNvGraphicFramePr/>
          <p:nvPr/>
        </p:nvGraphicFramePr>
        <p:xfrm>
          <a:off x="571500" y="28336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{9FC2344A-76DF-4EE7-A251-D629729932AC}</a:tableStyleId>
              </a:tblPr>
              <a:tblGrid>
                <a:gridCol w="2242850"/>
                <a:gridCol w="3566525"/>
                <a:gridCol w="2684125"/>
                <a:gridCol w="2555525"/>
              </a:tblGrid>
              <a:tr h="49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Eljárás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54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Dúc anyaga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54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Eszköz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54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Hatás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5400"/>
                    </a:solidFill>
                  </a:tcPr>
                </a:tc>
              </a:tr>
              <a:tr h="49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Fametszet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Körtéfa / Cseresznyefa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Véső, kés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Nyers, drámai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9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Rézkarc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Réz- vagy cinklemez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Karctű, sav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Lírai, aprólékos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9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Litográfia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Litográf kő (mészkő)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Zsíros kréta, tus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Festői, lágy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9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Szitanyomás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Szitaszövet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Rakli (lehúzó)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Síkszerű, tiszta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0" name="Google Shape;210;p21"/>
          <p:cNvSpPr/>
          <p:nvPr/>
        </p:nvSpPr>
        <p:spPr>
          <a:xfrm>
            <a:off x="571500" y="3790950"/>
            <a:ext cx="2242839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2814339" y="3790950"/>
            <a:ext cx="3566517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1"/>
          <p:cNvSpPr/>
          <p:nvPr/>
        </p:nvSpPr>
        <p:spPr>
          <a:xfrm>
            <a:off x="6380857" y="3790950"/>
            <a:ext cx="2684115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1"/>
          <p:cNvSpPr/>
          <p:nvPr/>
        </p:nvSpPr>
        <p:spPr>
          <a:xfrm>
            <a:off x="9064972" y="3790950"/>
            <a:ext cx="2555527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571500" y="4286250"/>
            <a:ext cx="2242839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1"/>
          <p:cNvSpPr/>
          <p:nvPr/>
        </p:nvSpPr>
        <p:spPr>
          <a:xfrm>
            <a:off x="2814339" y="4286250"/>
            <a:ext cx="3566517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"/>
          <p:cNvSpPr/>
          <p:nvPr/>
        </p:nvSpPr>
        <p:spPr>
          <a:xfrm>
            <a:off x="6380857" y="4286250"/>
            <a:ext cx="2684115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1"/>
          <p:cNvSpPr/>
          <p:nvPr/>
        </p:nvSpPr>
        <p:spPr>
          <a:xfrm>
            <a:off x="9064972" y="4286250"/>
            <a:ext cx="2555527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1"/>
          <p:cNvSpPr/>
          <p:nvPr/>
        </p:nvSpPr>
        <p:spPr>
          <a:xfrm>
            <a:off x="571500" y="4781550"/>
            <a:ext cx="2242839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1"/>
          <p:cNvSpPr/>
          <p:nvPr/>
        </p:nvSpPr>
        <p:spPr>
          <a:xfrm>
            <a:off x="2814339" y="4781550"/>
            <a:ext cx="3566517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6380857" y="4781550"/>
            <a:ext cx="2684115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9064972" y="4781550"/>
            <a:ext cx="2555527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1"/>
          <p:cNvSpPr/>
          <p:nvPr/>
        </p:nvSpPr>
        <p:spPr>
          <a:xfrm>
            <a:off x="571500" y="5276850"/>
            <a:ext cx="2242839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1"/>
          <p:cNvSpPr/>
          <p:nvPr/>
        </p:nvSpPr>
        <p:spPr>
          <a:xfrm>
            <a:off x="2814339" y="5276850"/>
            <a:ext cx="3566517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1"/>
          <p:cNvSpPr/>
          <p:nvPr/>
        </p:nvSpPr>
        <p:spPr>
          <a:xfrm>
            <a:off x="6380857" y="5276850"/>
            <a:ext cx="2684115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1"/>
          <p:cNvSpPr/>
          <p:nvPr/>
        </p:nvSpPr>
        <p:spPr>
          <a:xfrm>
            <a:off x="9064972" y="5276850"/>
            <a:ext cx="2555527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